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031" autoAdjust="0"/>
    <p:restoredTop sz="94660"/>
  </p:normalViewPr>
  <p:slideViewPr>
    <p:cSldViewPr snapToGrid="0">
      <p:cViewPr>
        <p:scale>
          <a:sx n="72" d="100"/>
          <a:sy n="72" d="100"/>
        </p:scale>
        <p:origin x="10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 dirty="0"/>
              <a:t>Hierarchical Clustering and Random Forests to Identify Hotel Rank </a:t>
            </a:r>
            <a:br>
              <a:rPr lang="en-US" sz="5500" dirty="0"/>
            </a:br>
            <a:endParaRPr lang="en-US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57967"/>
            <a:ext cx="8825658" cy="1698275"/>
          </a:xfrm>
        </p:spPr>
        <p:txBody>
          <a:bodyPr>
            <a:normAutofit/>
          </a:bodyPr>
          <a:lstStyle/>
          <a:p>
            <a:r>
              <a:rPr lang="en-US" dirty="0"/>
              <a:t>Kyle Henke</a:t>
            </a:r>
          </a:p>
          <a:p>
            <a:r>
              <a:rPr lang="en-US" dirty="0"/>
              <a:t>Manish </a:t>
            </a:r>
            <a:r>
              <a:rPr lang="en-US" dirty="0" err="1"/>
              <a:t>Bhattaral</a:t>
            </a:r>
            <a:endParaRPr lang="en-US" dirty="0"/>
          </a:p>
          <a:p>
            <a:r>
              <a:rPr lang="en-US" dirty="0"/>
              <a:t>Kellin Rumsey</a:t>
            </a:r>
          </a:p>
          <a:p>
            <a:r>
              <a:rPr lang="en-US" dirty="0"/>
              <a:t>Zach Stuart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892" y="4357967"/>
            <a:ext cx="1234074" cy="2117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968" y="4360985"/>
            <a:ext cx="1771938" cy="2329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017" y="3539414"/>
            <a:ext cx="2009032" cy="150677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589017" y="4501662"/>
            <a:ext cx="584312" cy="544526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9031459" y="4501662"/>
            <a:ext cx="570649" cy="544526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5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Hierarchical Clustering – Finding Similar Destinations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987008"/>
              </p:ext>
            </p:extLst>
          </p:nvPr>
        </p:nvGraphicFramePr>
        <p:xfrm>
          <a:off x="646111" y="1111568"/>
          <a:ext cx="864764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4380">
                  <a:extLst>
                    <a:ext uri="{9D8B030D-6E8A-4147-A177-3AD203B41FA5}">
                      <a16:colId xmlns:a16="http://schemas.microsoft.com/office/drawing/2014/main" val="3923101000"/>
                    </a:ext>
                  </a:extLst>
                </a:gridCol>
                <a:gridCol w="1938655">
                  <a:extLst>
                    <a:ext uri="{9D8B030D-6E8A-4147-A177-3AD203B41FA5}">
                      <a16:colId xmlns:a16="http://schemas.microsoft.com/office/drawing/2014/main" val="2013594084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603143576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3277828962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4040183395"/>
                    </a:ext>
                  </a:extLst>
                </a:gridCol>
                <a:gridCol w="1491192">
                  <a:extLst>
                    <a:ext uri="{9D8B030D-6E8A-4147-A177-3AD203B41FA5}">
                      <a16:colId xmlns:a16="http://schemas.microsoft.com/office/drawing/2014/main" val="2225779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srch_destination_id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srch_name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srch_type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srch_lat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srch_</a:t>
                      </a:r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popular_*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342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8524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“Albuquerque, NM”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35.08684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-106.6726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4564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77046" y="1020743"/>
            <a:ext cx="241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of a recommendation on log-scale</a:t>
            </a:r>
          </a:p>
        </p:txBody>
      </p:sp>
      <p:cxnSp>
        <p:nvCxnSpPr>
          <p:cNvPr id="6" name="Straight Arrow Connector 5"/>
          <p:cNvCxnSpPr>
            <a:cxnSpLocks/>
            <a:stCxn id="5" idx="1"/>
          </p:cNvCxnSpPr>
          <p:nvPr/>
        </p:nvCxnSpPr>
        <p:spPr>
          <a:xfrm flipH="1">
            <a:off x="8820444" y="1482408"/>
            <a:ext cx="956602" cy="203146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194560"/>
            <a:ext cx="3306911" cy="1906431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4442303"/>
            <a:ext cx="3306911" cy="2008932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647" y="2194560"/>
            <a:ext cx="7578732" cy="4227147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78400" y="2921000"/>
            <a:ext cx="108576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000" b="1" dirty="0">
                <a:ln w="50800"/>
                <a:solidFill>
                  <a:schemeClr val="bg1"/>
                </a:solidFill>
              </a:rPr>
              <a:t>New York</a:t>
            </a:r>
          </a:p>
          <a:p>
            <a:r>
              <a:rPr lang="en-US" sz="1000" b="1" dirty="0">
                <a:ln w="50800"/>
                <a:solidFill>
                  <a:schemeClr val="bg1"/>
                </a:solidFill>
              </a:rPr>
              <a:t>Las Vegas</a:t>
            </a:r>
          </a:p>
          <a:p>
            <a:r>
              <a:rPr lang="en-US" sz="1000" b="1" dirty="0">
                <a:ln w="50800"/>
                <a:solidFill>
                  <a:schemeClr val="bg1"/>
                </a:solidFill>
              </a:rPr>
              <a:t>ABQ</a:t>
            </a:r>
          </a:p>
          <a:p>
            <a:r>
              <a:rPr lang="en-US" sz="1000" b="1" dirty="0">
                <a:ln w="50800"/>
                <a:solidFill>
                  <a:schemeClr val="bg1"/>
                </a:solidFill>
              </a:rPr>
              <a:t>Nashville</a:t>
            </a:r>
          </a:p>
          <a:p>
            <a:pPr marL="171450" indent="-171450">
              <a:buFontTx/>
              <a:buChar char="-"/>
            </a:pPr>
            <a:endParaRPr lang="en-US" sz="1000" b="1" dirty="0">
              <a:ln w="50800"/>
              <a:solidFill>
                <a:schemeClr val="bg1"/>
              </a:solidFill>
            </a:endParaRPr>
          </a:p>
          <a:p>
            <a:pPr algn="ctr"/>
            <a:r>
              <a:rPr lang="en-US" sz="800" b="1" i="1" dirty="0">
                <a:ln w="50800"/>
                <a:solidFill>
                  <a:schemeClr val="bg1"/>
                </a:solidFill>
              </a:rPr>
              <a:t>Sports, Business,</a:t>
            </a:r>
          </a:p>
          <a:p>
            <a:pPr algn="ctr"/>
            <a:r>
              <a:rPr lang="en-US" sz="800" b="1" i="1" dirty="0">
                <a:ln w="50800"/>
                <a:solidFill>
                  <a:schemeClr val="bg1"/>
                </a:solidFill>
              </a:rPr>
              <a:t>Shopping,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6466" y="2946400"/>
            <a:ext cx="1749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FF"/>
                </a:solidFill>
              </a:rPr>
              <a:t>Glacier Nation Park</a:t>
            </a:r>
          </a:p>
          <a:p>
            <a:r>
              <a:rPr lang="en-US" sz="1000" b="1" dirty="0">
                <a:solidFill>
                  <a:srgbClr val="0000FF"/>
                </a:solidFill>
              </a:rPr>
              <a:t>Zion National Park</a:t>
            </a:r>
          </a:p>
          <a:p>
            <a:r>
              <a:rPr lang="en-US" sz="1000" b="1" dirty="0">
                <a:solidFill>
                  <a:srgbClr val="0000FF"/>
                </a:solidFill>
              </a:rPr>
              <a:t>Grand Canyon NP</a:t>
            </a:r>
          </a:p>
          <a:p>
            <a:endParaRPr lang="en-US" sz="1000" b="1" dirty="0">
              <a:solidFill>
                <a:srgbClr val="0000FF"/>
              </a:solidFill>
            </a:endParaRPr>
          </a:p>
          <a:p>
            <a:r>
              <a:rPr lang="en-US" sz="800" b="1" i="1" dirty="0">
                <a:solidFill>
                  <a:srgbClr val="0000FF"/>
                </a:solidFill>
              </a:rPr>
              <a:t>Hiking, Nature, Mountain River</a:t>
            </a:r>
            <a:endParaRPr lang="en-US" sz="800" i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0" y="2929467"/>
            <a:ext cx="8467" cy="8636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0" y="2921000"/>
            <a:ext cx="1625600" cy="846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00533" y="2929467"/>
            <a:ext cx="16934" cy="84666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883400" y="3784599"/>
            <a:ext cx="1625600" cy="846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519333" y="2929467"/>
            <a:ext cx="338667" cy="42333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66200" y="2946399"/>
            <a:ext cx="134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Bahamas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Honolulu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Miami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Tokyo 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Paris</a:t>
            </a:r>
          </a:p>
          <a:p>
            <a:endParaRPr lang="en-US" sz="1000" b="1" i="1" dirty="0">
              <a:ln w="50800"/>
              <a:solidFill>
                <a:srgbClr val="FF0000"/>
              </a:solidFill>
            </a:endParaRPr>
          </a:p>
          <a:p>
            <a:r>
              <a:rPr lang="en-US" sz="800" b="1" i="1" dirty="0">
                <a:ln w="50800"/>
                <a:solidFill>
                  <a:srgbClr val="FF0000"/>
                </a:solidFill>
              </a:rPr>
              <a:t>Beach, Spa,</a:t>
            </a:r>
          </a:p>
          <a:p>
            <a:r>
              <a:rPr lang="en-US" sz="800" b="1" i="1" dirty="0">
                <a:ln w="50800"/>
                <a:solidFill>
                  <a:srgbClr val="FF0000"/>
                </a:solidFill>
              </a:rPr>
              <a:t>Golf, Luxury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endParaRPr lang="en-US" sz="1000" b="1" dirty="0">
              <a:solidFill>
                <a:srgbClr val="FF0000"/>
              </a:solidFill>
            </a:endParaRPr>
          </a:p>
          <a:p>
            <a:endParaRPr lang="en-US" sz="800" b="1" i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983133" y="2946400"/>
            <a:ext cx="1143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126133" y="2954867"/>
            <a:ext cx="0" cy="1278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966200" y="2946400"/>
            <a:ext cx="8467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66200" y="4250267"/>
            <a:ext cx="11599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78400" y="2929468"/>
            <a:ext cx="0" cy="11006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978400" y="2921000"/>
            <a:ext cx="1058334" cy="8466"/>
          </a:xfrm>
          <a:prstGeom prst="line">
            <a:avLst/>
          </a:prstGeom>
          <a:ln>
            <a:solidFill>
              <a:srgbClr val="E6B7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28267" y="2929466"/>
            <a:ext cx="0" cy="1100667"/>
          </a:xfrm>
          <a:prstGeom prst="line">
            <a:avLst/>
          </a:prstGeom>
          <a:ln>
            <a:solidFill>
              <a:srgbClr val="E6B7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978399" y="4038600"/>
            <a:ext cx="1058334" cy="0"/>
          </a:xfrm>
          <a:prstGeom prst="line">
            <a:avLst/>
          </a:prstGeom>
          <a:ln>
            <a:solidFill>
              <a:srgbClr val="E6B7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93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Random Forests – Finding Attractive Hotel Attributes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287878"/>
              </p:ext>
            </p:extLst>
          </p:nvPr>
        </p:nvGraphicFramePr>
        <p:xfrm>
          <a:off x="646110" y="1111568"/>
          <a:ext cx="10640039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4380">
                  <a:extLst>
                    <a:ext uri="{9D8B030D-6E8A-4147-A177-3AD203B41FA5}">
                      <a16:colId xmlns:a16="http://schemas.microsoft.com/office/drawing/2014/main" val="3923101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13594084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603143576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3277828962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4040183395"/>
                    </a:ext>
                  </a:extLst>
                </a:gridCol>
                <a:gridCol w="1471930">
                  <a:extLst>
                    <a:ext uri="{9D8B030D-6E8A-4147-A177-3AD203B41FA5}">
                      <a16:colId xmlns:a16="http://schemas.microsoft.com/office/drawing/2014/main" val="2225779406"/>
                    </a:ext>
                  </a:extLst>
                </a:gridCol>
                <a:gridCol w="1624309">
                  <a:extLst>
                    <a:ext uri="{9D8B030D-6E8A-4147-A177-3AD203B41FA5}">
                      <a16:colId xmlns:a16="http://schemas.microsoft.com/office/drawing/2014/main" val="1524330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srch_destination_id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is_booking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hotel_id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prop_is_branded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prop_starrating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distance_band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hist_price_band</a:t>
                      </a:r>
                      <a:endParaRPr lang="en-US" sz="1200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342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8524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456463"/>
                  </a:ext>
                </a:extLst>
              </a:tr>
            </a:tbl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6110" y="2052918"/>
            <a:ext cx="4980967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TRAINING THE RANDOM FOREST</a:t>
            </a:r>
          </a:p>
          <a:p>
            <a:pPr lvl="1"/>
            <a:r>
              <a:rPr lang="en-US" dirty="0"/>
              <a:t>Take a random subset</a:t>
            </a:r>
          </a:p>
          <a:p>
            <a:pPr lvl="1"/>
            <a:r>
              <a:rPr lang="en-US" dirty="0"/>
              <a:t>Take a random subset from similar cluster</a:t>
            </a:r>
          </a:p>
          <a:p>
            <a:r>
              <a:rPr lang="en-US" dirty="0"/>
              <a:t>RANKING HOTELS WITHIN A REGION</a:t>
            </a:r>
          </a:p>
          <a:p>
            <a:pPr lvl="1"/>
            <a:r>
              <a:rPr lang="en-US" dirty="0"/>
              <a:t>For each hotel in a destination, use RF to estimate booking probability.</a:t>
            </a:r>
          </a:p>
          <a:p>
            <a:pPr lvl="1"/>
            <a:r>
              <a:rPr lang="en-US" dirty="0"/>
              <a:t>Compare results to actual data.</a:t>
            </a:r>
          </a:p>
          <a:p>
            <a:r>
              <a:rPr lang="en-US" dirty="0"/>
              <a:t>IMPROVING THE METHOD</a:t>
            </a:r>
          </a:p>
          <a:p>
            <a:pPr lvl="1"/>
            <a:r>
              <a:rPr lang="en-US" dirty="0"/>
              <a:t>Filter clustering by search type</a:t>
            </a:r>
          </a:p>
          <a:p>
            <a:pPr lvl="1"/>
            <a:r>
              <a:rPr lang="en-US" dirty="0"/>
              <a:t>Attribute selection in clustering.</a:t>
            </a:r>
          </a:p>
          <a:p>
            <a:pPr lvl="1"/>
            <a:r>
              <a:rPr lang="en-US" dirty="0"/>
              <a:t>SVM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5005" y="2206535"/>
            <a:ext cx="47019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Zion National Park</a:t>
            </a:r>
          </a:p>
          <a:p>
            <a:r>
              <a:rPr lang="en-US" b="1" dirty="0"/>
              <a:t>Predicted Booking Probability (37 hotels)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61614"/>
              </p:ext>
            </p:extLst>
          </p:nvPr>
        </p:nvGraphicFramePr>
        <p:xfrm>
          <a:off x="6824870" y="3021487"/>
          <a:ext cx="5104664" cy="3598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6166">
                  <a:extLst>
                    <a:ext uri="{9D8B030D-6E8A-4147-A177-3AD203B41FA5}">
                      <a16:colId xmlns:a16="http://schemas.microsoft.com/office/drawing/2014/main" val="204221848"/>
                    </a:ext>
                  </a:extLst>
                </a:gridCol>
                <a:gridCol w="1276166">
                  <a:extLst>
                    <a:ext uri="{9D8B030D-6E8A-4147-A177-3AD203B41FA5}">
                      <a16:colId xmlns:a16="http://schemas.microsoft.com/office/drawing/2014/main" val="741375926"/>
                    </a:ext>
                  </a:extLst>
                </a:gridCol>
                <a:gridCol w="1276166">
                  <a:extLst>
                    <a:ext uri="{9D8B030D-6E8A-4147-A177-3AD203B41FA5}">
                      <a16:colId xmlns:a16="http://schemas.microsoft.com/office/drawing/2014/main" val="2257260935"/>
                    </a:ext>
                  </a:extLst>
                </a:gridCol>
                <a:gridCol w="1276166">
                  <a:extLst>
                    <a:ext uri="{9D8B030D-6E8A-4147-A177-3AD203B41FA5}">
                      <a16:colId xmlns:a16="http://schemas.microsoft.com/office/drawing/2014/main" val="133246669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Hotel 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 Subset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Cluster Subset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Bookings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21362"/>
                  </a:ext>
                </a:extLst>
              </a:tr>
              <a:tr h="5916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14.56%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066980"/>
                  </a:ext>
                </a:extLst>
              </a:tr>
              <a:tr h="5916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01572"/>
                  </a:ext>
                </a:extLst>
              </a:tr>
              <a:tr h="5916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579685"/>
                  </a:ext>
                </a:extLst>
              </a:tr>
              <a:tr h="59160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504423"/>
                  </a:ext>
                </a:extLst>
              </a:tr>
              <a:tr h="5916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5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9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</TotalTime>
  <Words>246</Words>
  <Application>Microsoft Office PowerPoint</Application>
  <PresentationFormat>Widescreen</PresentationFormat>
  <Paragraphs>90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Courier New</vt:lpstr>
      <vt:lpstr>Wingdings 3</vt:lpstr>
      <vt:lpstr>Ion</vt:lpstr>
      <vt:lpstr>Hierarchical Clustering and Random Forests to Identify Hotel Rank  </vt:lpstr>
      <vt:lpstr>Hierarchical Clustering – Finding Similar Destinations</vt:lpstr>
      <vt:lpstr>Random Forests – Finding Attractive Hotel Attributes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Clustering and Random Forests to Identify Attractive Hotel Features</dc:title>
  <dc:creator>Kellin</dc:creator>
  <cp:lastModifiedBy>Kellin</cp:lastModifiedBy>
  <cp:revision>23</cp:revision>
  <dcterms:created xsi:type="dcterms:W3CDTF">2017-04-23T15:22:32Z</dcterms:created>
  <dcterms:modified xsi:type="dcterms:W3CDTF">2017-04-23T20:15:28Z</dcterms:modified>
</cp:coreProperties>
</file>